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481" r:id="rId2"/>
    <p:sldId id="288" r:id="rId3"/>
    <p:sldId id="480" r:id="rId4"/>
    <p:sldId id="482" r:id="rId5"/>
    <p:sldId id="484" r:id="rId6"/>
    <p:sldId id="512" r:id="rId7"/>
    <p:sldId id="485" r:id="rId8"/>
    <p:sldId id="507" r:id="rId9"/>
    <p:sldId id="508" r:id="rId10"/>
    <p:sldId id="509" r:id="rId11"/>
    <p:sldId id="510" r:id="rId12"/>
    <p:sldId id="511" r:id="rId13"/>
    <p:sldId id="486" r:id="rId14"/>
    <p:sldId id="487" r:id="rId15"/>
    <p:sldId id="488" r:id="rId16"/>
    <p:sldId id="489" r:id="rId17"/>
    <p:sldId id="490" r:id="rId18"/>
    <p:sldId id="496" r:id="rId19"/>
    <p:sldId id="497" r:id="rId20"/>
    <p:sldId id="499" r:id="rId21"/>
    <p:sldId id="500" r:id="rId22"/>
    <p:sldId id="504" r:id="rId23"/>
    <p:sldId id="501" r:id="rId24"/>
    <p:sldId id="498" r:id="rId25"/>
    <p:sldId id="506" r:id="rId26"/>
    <p:sldId id="505" r:id="rId27"/>
    <p:sldId id="491" r:id="rId28"/>
    <p:sldId id="493" r:id="rId29"/>
    <p:sldId id="502" r:id="rId30"/>
    <p:sldId id="503" r:id="rId31"/>
    <p:sldId id="48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A3"/>
    <a:srgbClr val="C7DEF0"/>
    <a:srgbClr val="008298"/>
    <a:srgbClr val="FFFFFF"/>
    <a:srgbClr val="2E00BB"/>
    <a:srgbClr val="FF4B4B"/>
    <a:srgbClr val="D8B9BA"/>
    <a:srgbClr val="99B3D7"/>
    <a:srgbClr val="DC9D9C"/>
    <a:srgbClr val="2800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1" autoAdjust="0"/>
    <p:restoredTop sz="77264" autoAdjust="0"/>
  </p:normalViewPr>
  <p:slideViewPr>
    <p:cSldViewPr snapToGrid="0">
      <p:cViewPr varScale="1">
        <p:scale>
          <a:sx n="67" d="100"/>
          <a:sy n="67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2022/12/9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>
            <a:extLst>
              <a:ext uri="{FF2B5EF4-FFF2-40B4-BE49-F238E27FC236}">
                <a16:creationId xmlns:a16="http://schemas.microsoft.com/office/drawing/2014/main" id="{11961F5F-825F-5E5C-0B95-359E1CA2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0840"/>
            <a:ext cx="10515600" cy="340115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CS253 – Survey Project</a:t>
            </a:r>
            <a:br>
              <a:rPr lang="en-US" altLang="zh-C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7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Scenario-Based Virtual Testing for Autonomous Vehicles: Methods and Considerations</a:t>
            </a:r>
            <a:endParaRPr lang="zh-CN" altLang="en-US" sz="7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700BE937-DF49-AABF-781E-7946E0E0B082}"/>
              </a:ext>
            </a:extLst>
          </p:cNvPr>
          <p:cNvSpPr txBox="1">
            <a:spLocks/>
          </p:cNvSpPr>
          <p:nvPr/>
        </p:nvSpPr>
        <p:spPr>
          <a:xfrm>
            <a:off x="3873305" y="4869791"/>
            <a:ext cx="4445390" cy="8173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Huijia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Hongchen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</a:t>
            </a:r>
          </a:p>
          <a:p>
            <a:pPr marL="0" indent="0" algn="ctr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Group0 CS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707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DL-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ased Testing-</a:t>
            </a:r>
            <a:r>
              <a:rPr lang="en-US" altLang="zh-CN" sz="3200" b="1" dirty="0">
                <a:effectLst/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Image Transformation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D272E4-1C7D-44C9-9A4C-5F177F0C73D5}"/>
              </a:ext>
            </a:extLst>
          </p:cNvPr>
          <p:cNvSpPr txBox="1"/>
          <p:nvPr/>
        </p:nvSpPr>
        <p:spPr>
          <a:xfrm>
            <a:off x="686908" y="1425091"/>
            <a:ext cx="10714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Image transformation </a:t>
            </a: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is rule-based and the generated test cases(i.e., input images) can be unrealistic.</a:t>
            </a:r>
          </a:p>
          <a:p>
            <a:endParaRPr lang="en-US" altLang="zh-CN" sz="2000" b="1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9F20F7-1B69-4FEC-8270-2DA1C81DF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3" y="2334246"/>
            <a:ext cx="3372321" cy="37247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932994-C462-46EB-9261-6604F3317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36" y="2334246"/>
            <a:ext cx="3362794" cy="36676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46CE75-967D-4F57-B15F-72789FC1E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639" y="2315194"/>
            <a:ext cx="3372321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7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DL-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ased Testing-</a:t>
            </a:r>
            <a:r>
              <a:rPr lang="en-US" altLang="zh-CN" sz="3200" b="1" dirty="0">
                <a:effectLst/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Image Transformation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D272E4-1C7D-44C9-9A4C-5F177F0C73D5}"/>
              </a:ext>
            </a:extLst>
          </p:cNvPr>
          <p:cNvSpPr txBox="1"/>
          <p:nvPr/>
        </p:nvSpPr>
        <p:spPr>
          <a:xfrm>
            <a:off x="686908" y="1425091"/>
            <a:ext cx="1109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Image transformation </a:t>
            </a: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can be improved by using linear, affine, and convolutional transformation matrices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31AFE-08BE-4761-A01E-B17EBF2336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6" y="2132977"/>
            <a:ext cx="2737604" cy="1627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4B2965-D621-484E-8D50-721CE5E3C5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8" y="3967241"/>
            <a:ext cx="2752282" cy="1627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91CC42-CFC1-47AD-A356-3C52985BED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81" y="2143323"/>
            <a:ext cx="2737604" cy="15998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584E4D-7113-4C21-85DB-0792659CF6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81" y="4029623"/>
            <a:ext cx="2752282" cy="16628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3408D8A-4929-438C-A738-5B40F96946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829" y="2137409"/>
            <a:ext cx="2716271" cy="159989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F76AF45-5C11-4485-8919-30FC7C57D65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941" y="4029623"/>
            <a:ext cx="2752282" cy="16266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8C74BBA-9378-EBB8-B276-37274C0F1C51}"/>
              </a:ext>
            </a:extLst>
          </p:cNvPr>
          <p:cNvSpPr txBox="1"/>
          <p:nvPr/>
        </p:nvSpPr>
        <p:spPr>
          <a:xfrm>
            <a:off x="1523930" y="3086719"/>
            <a:ext cx="914414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🤔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synthetic images for different scenarios should be realistic.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45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DL-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ased Testing-</a:t>
            </a:r>
            <a:r>
              <a:rPr lang="en-US" altLang="zh-CN" sz="3200" b="1" dirty="0">
                <a:effectLst/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Image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D272E4-1C7D-44C9-9A4C-5F177F0C73D5}"/>
              </a:ext>
            </a:extLst>
          </p:cNvPr>
          <p:cNvSpPr txBox="1"/>
          <p:nvPr/>
        </p:nvSpPr>
        <p:spPr>
          <a:xfrm>
            <a:off x="686908" y="1425091"/>
            <a:ext cx="11093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Image generation </a:t>
            </a: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utilize DL techniques to generate realistic synthetic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7CE1C7-EF76-473D-9343-4FEAD44AC8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8" y="2132977"/>
            <a:ext cx="3923797" cy="31721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106C0C-D00C-453A-954F-DCA3FBBA4E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34"/>
          <a:stretch/>
        </p:blipFill>
        <p:spPr>
          <a:xfrm>
            <a:off x="5716663" y="2584671"/>
            <a:ext cx="6277480" cy="248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6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Generating Meaningful Scenarios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686908" y="1425091"/>
            <a:ext cx="108181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What is a scenario?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Scenario is a configuration of objects on a map (e.g., obstacles, vehicles, and pedestrians) as well as their dynamic behavior. 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How to generate meaningful scenarios?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Scenario space is large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Generating realistic scenarios requires complex geometric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Need a formal model of the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How to encode: a Domain-Specific Language!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6C7FDA-1BA3-A77F-4898-31AE4A3A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33" y="3972287"/>
            <a:ext cx="9656134" cy="243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8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Scenarios for Scenario-Based Testing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881934-E0F9-4A4A-7975-2BA8DED9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5643"/>
            <a:ext cx="10515600" cy="50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6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Scenarios for Scenario-Based Testing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0AED57-ADDD-CF4F-1A0B-D6E084176A52}"/>
              </a:ext>
            </a:extLst>
          </p:cNvPr>
          <p:cNvSpPr txBox="1"/>
          <p:nvPr/>
        </p:nvSpPr>
        <p:spPr>
          <a:xfrm>
            <a:off x="657226" y="1440967"/>
            <a:ext cx="49686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SCENIC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 imperative, object-oriented Probabilistic Programming Language (PPL) defining distributions over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Readable, concise syntax for common geometric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Domain-specific sampling techniques based on configuration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Declarative hard and soft constraints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EED544-730C-14F4-194E-34905AA36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83"/>
          <a:stretch/>
        </p:blipFill>
        <p:spPr>
          <a:xfrm>
            <a:off x="657226" y="4415857"/>
            <a:ext cx="5249722" cy="18378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DDC9C6-47DF-7829-5EB8-C249CFC8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052" y="2055061"/>
            <a:ext cx="5249722" cy="39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0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Scenarios for Scenario-Based Testing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0AED57-ADDD-CF4F-1A0B-D6E084176A52}"/>
              </a:ext>
            </a:extLst>
          </p:cNvPr>
          <p:cNvSpPr txBox="1"/>
          <p:nvPr/>
        </p:nvSpPr>
        <p:spPr>
          <a:xfrm>
            <a:off x="657227" y="1679092"/>
            <a:ext cx="5438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AVUnit</a:t>
            </a:r>
            <a:endParaRPr lang="en-US" altLang="zh-CN" sz="2000" b="1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 high-level descriptive language designed for descripting scenes and scenarios to test AVs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Multiple algorithms for automatically generating test cases accordingly to descripted </a:t>
            </a:r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scenarios</a:t>
            </a: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assertions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886ECE-E46D-91E0-6EA9-F5E7F5386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15" y="1915086"/>
            <a:ext cx="4874585" cy="25215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03819C-0291-D5E0-262F-650C5429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15" y="4436631"/>
            <a:ext cx="4874585" cy="1943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C34A10-E651-5DB0-88C8-C0F5BB4CE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01" y="3697361"/>
            <a:ext cx="3637950" cy="26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43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to Test: Workflow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657226" y="1755292"/>
            <a:ext cx="10818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Test case generation </a:t>
            </a: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test oracle identification </a:t>
            </a: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are key activities involved in scenario-based AV virtual testing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84B5FF-6425-0636-205B-71233640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08" y="2697114"/>
            <a:ext cx="10818183" cy="281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16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686909" y="2311014"/>
            <a:ext cx="540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Modeling the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Modeling from a global perspective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8916F6F-D1D9-0FC3-BAD6-32894F74B75E}"/>
              </a:ext>
            </a:extLst>
          </p:cNvPr>
          <p:cNvGrpSpPr/>
          <p:nvPr/>
        </p:nvGrpSpPr>
        <p:grpSpPr>
          <a:xfrm>
            <a:off x="1695449" y="1310889"/>
            <a:ext cx="8801102" cy="781050"/>
            <a:chOff x="1323974" y="2492514"/>
            <a:chExt cx="8801102" cy="7810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78A341C-416F-BC64-813C-9BDF7FFADF79}"/>
                </a:ext>
              </a:extLst>
            </p:cNvPr>
            <p:cNvSpPr/>
            <p:nvPr/>
          </p:nvSpPr>
          <p:spPr>
            <a:xfrm>
              <a:off x="1323974" y="2492514"/>
              <a:ext cx="1762125" cy="781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Modeling the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8427B02-283C-8DA6-2629-D6029055F224}"/>
                </a:ext>
              </a:extLst>
            </p:cNvPr>
            <p:cNvSpPr/>
            <p:nvPr/>
          </p:nvSpPr>
          <p:spPr>
            <a:xfrm>
              <a:off x="4600574" y="2492514"/>
              <a:ext cx="2085976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Defining Criticality Measures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C3F2C15-0306-5D79-5173-7D6BEF045CCD}"/>
                </a:ext>
              </a:extLst>
            </p:cNvPr>
            <p:cNvSpPr/>
            <p:nvPr/>
          </p:nvSpPr>
          <p:spPr>
            <a:xfrm>
              <a:off x="8201025" y="2492514"/>
              <a:ext cx="1924051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Obtaining Target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9643B53-4112-1684-96B1-13C33C686C5A}"/>
                </a:ext>
              </a:extLst>
            </p:cNvPr>
            <p:cNvSpPr/>
            <p:nvPr/>
          </p:nvSpPr>
          <p:spPr>
            <a:xfrm>
              <a:off x="3681411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7AB8602C-51BA-8A9C-3ABE-A9EC26E33169}"/>
                </a:ext>
              </a:extLst>
            </p:cNvPr>
            <p:cNvSpPr/>
            <p:nvPr/>
          </p:nvSpPr>
          <p:spPr>
            <a:xfrm>
              <a:off x="7281862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7F50D74-5742-E8BF-5A27-970E921750F5}"/>
              </a:ext>
            </a:extLst>
          </p:cNvPr>
          <p:cNvSpPr txBox="1"/>
          <p:nvPr/>
        </p:nvSpPr>
        <p:spPr>
          <a:xfrm>
            <a:off x="6096000" y="2311014"/>
            <a:ext cx="540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Modeling from EV’s perspective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D1C7757-F0E8-18B0-EA38-0FB7C6639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77" b="8761"/>
          <a:stretch/>
        </p:blipFill>
        <p:spPr>
          <a:xfrm>
            <a:off x="4823290" y="3527563"/>
            <a:ext cx="2545419" cy="25979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E063073-06E5-91C3-82BB-4C2B22C80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2"/>
          <a:stretch/>
        </p:blipFill>
        <p:spPr>
          <a:xfrm>
            <a:off x="7618890" y="3257184"/>
            <a:ext cx="3800476" cy="31386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B378F8-6C0E-C515-AD8B-9F1A0D3D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57" y="3457050"/>
            <a:ext cx="3823652" cy="26684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F24F9F1-69F8-54CB-7340-C20A05D59D90}"/>
              </a:ext>
            </a:extLst>
          </p:cNvPr>
          <p:cNvSpPr txBox="1"/>
          <p:nvPr/>
        </p:nvSpPr>
        <p:spPr>
          <a:xfrm>
            <a:off x="1523930" y="3086719"/>
            <a:ext cx="914414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🤔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Discretization suffers from the risk of missing valuable test cases. 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99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8A53E36-8112-33D4-B023-DE3AEBC41B30}"/>
              </a:ext>
            </a:extLst>
          </p:cNvPr>
          <p:cNvGrpSpPr/>
          <p:nvPr/>
        </p:nvGrpSpPr>
        <p:grpSpPr>
          <a:xfrm>
            <a:off x="1695448" y="1316853"/>
            <a:ext cx="8801102" cy="781050"/>
            <a:chOff x="1323974" y="2492514"/>
            <a:chExt cx="8801102" cy="7810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8F6448-BE92-6E22-63C8-222F2D851AD9}"/>
                </a:ext>
              </a:extLst>
            </p:cNvPr>
            <p:cNvSpPr/>
            <p:nvPr/>
          </p:nvSpPr>
          <p:spPr>
            <a:xfrm>
              <a:off x="1323974" y="2492514"/>
              <a:ext cx="1762125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Modeling the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120ECB6-4AE1-4AC7-6970-6C752E617F7C}"/>
                </a:ext>
              </a:extLst>
            </p:cNvPr>
            <p:cNvSpPr/>
            <p:nvPr/>
          </p:nvSpPr>
          <p:spPr>
            <a:xfrm>
              <a:off x="4600574" y="2492514"/>
              <a:ext cx="2085976" cy="781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Defining Criticality Measures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119DAF-7A4D-FC1E-28F4-EF1C1192E6A9}"/>
                </a:ext>
              </a:extLst>
            </p:cNvPr>
            <p:cNvSpPr/>
            <p:nvPr/>
          </p:nvSpPr>
          <p:spPr>
            <a:xfrm>
              <a:off x="8201025" y="2492514"/>
              <a:ext cx="1924051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Obtaining Target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45E84C4C-7940-7B50-3E83-65FD95785ADB}"/>
                </a:ext>
              </a:extLst>
            </p:cNvPr>
            <p:cNvSpPr/>
            <p:nvPr/>
          </p:nvSpPr>
          <p:spPr>
            <a:xfrm>
              <a:off x="3681411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B7053E47-F1E2-FADF-9108-80C60F746A6D}"/>
                </a:ext>
              </a:extLst>
            </p:cNvPr>
            <p:cNvSpPr/>
            <p:nvPr/>
          </p:nvSpPr>
          <p:spPr>
            <a:xfrm>
              <a:off x="7281862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686909" y="2311014"/>
            <a:ext cx="5409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Defining Criticality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Drivable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Velocity, Acceleration, or Jerk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A4FB76E-0EEB-712C-1BE4-A5199616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94896" y="3385334"/>
            <a:ext cx="4024353" cy="178860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A347D3-E2BF-0498-E481-690127E4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985"/>
          <a:stretch/>
        </p:blipFill>
        <p:spPr>
          <a:xfrm>
            <a:off x="745328" y="3847564"/>
            <a:ext cx="3960022" cy="24442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EE6BDF6-A7DB-3A9D-497B-EE16FEBBB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85"/>
          <a:stretch/>
        </p:blipFill>
        <p:spPr>
          <a:xfrm>
            <a:off x="4705349" y="3847564"/>
            <a:ext cx="3960023" cy="244424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BE13128-C24E-1CDE-86EC-56A0BF127FD3}"/>
              </a:ext>
            </a:extLst>
          </p:cNvPr>
          <p:cNvSpPr txBox="1"/>
          <p:nvPr/>
        </p:nvSpPr>
        <p:spPr>
          <a:xfrm>
            <a:off x="1523930" y="3086719"/>
            <a:ext cx="914414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🤔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requirements are quantitative and measurable in the testing processes.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60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BA9D61-A344-D98D-CD6D-5FE5151F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F1429C-A2B5-9379-D0D9-953ADD60AC46}"/>
              </a:ext>
            </a:extLst>
          </p:cNvPr>
          <p:cNvSpPr txBox="1"/>
          <p:nvPr/>
        </p:nvSpPr>
        <p:spPr>
          <a:xfrm>
            <a:off x="1345926" y="864052"/>
            <a:ext cx="9500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train came out of the long tunnel into the snow country. The earth lay white under the night sky. The train pulled up at a signal stop.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—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Yasunari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Kawabata,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Snow Country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20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8916F6F-D1D9-0FC3-BAD6-32894F74B75E}"/>
              </a:ext>
            </a:extLst>
          </p:cNvPr>
          <p:cNvGrpSpPr/>
          <p:nvPr/>
        </p:nvGrpSpPr>
        <p:grpSpPr>
          <a:xfrm>
            <a:off x="1695449" y="1310889"/>
            <a:ext cx="8801102" cy="781050"/>
            <a:chOff x="1323974" y="2492514"/>
            <a:chExt cx="8801102" cy="7810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78A341C-416F-BC64-813C-9BDF7FFADF79}"/>
                </a:ext>
              </a:extLst>
            </p:cNvPr>
            <p:cNvSpPr/>
            <p:nvPr/>
          </p:nvSpPr>
          <p:spPr>
            <a:xfrm>
              <a:off x="1323974" y="2492514"/>
              <a:ext cx="1762125" cy="781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Modeling the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8427B02-283C-8DA6-2629-D6029055F224}"/>
                </a:ext>
              </a:extLst>
            </p:cNvPr>
            <p:cNvSpPr/>
            <p:nvPr/>
          </p:nvSpPr>
          <p:spPr>
            <a:xfrm>
              <a:off x="4600574" y="2492514"/>
              <a:ext cx="2085976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Defining Criticality Measures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C3F2C15-0306-5D79-5173-7D6BEF045CCD}"/>
                </a:ext>
              </a:extLst>
            </p:cNvPr>
            <p:cNvSpPr/>
            <p:nvPr/>
          </p:nvSpPr>
          <p:spPr>
            <a:xfrm>
              <a:off x="8201025" y="2492514"/>
              <a:ext cx="1924051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Obtaining Target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9643B53-4112-1684-96B1-13C33C686C5A}"/>
                </a:ext>
              </a:extLst>
            </p:cNvPr>
            <p:cNvSpPr/>
            <p:nvPr/>
          </p:nvSpPr>
          <p:spPr>
            <a:xfrm>
              <a:off x="3681411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7AB8602C-51BA-8A9C-3ABE-A9EC26E33169}"/>
                </a:ext>
              </a:extLst>
            </p:cNvPr>
            <p:cNvSpPr/>
            <p:nvPr/>
          </p:nvSpPr>
          <p:spPr>
            <a:xfrm>
              <a:off x="7281862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C9CE83A-790E-4802-C4E5-4EEFCCECBAF4}"/>
              </a:ext>
            </a:extLst>
          </p:cNvPr>
          <p:cNvSpPr txBox="1"/>
          <p:nvPr/>
        </p:nvSpPr>
        <p:spPr>
          <a:xfrm>
            <a:off x="686909" y="2311014"/>
            <a:ext cx="540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Modeling the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Modeling using statistical models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923DE1D-3A5D-32A0-1162-22CC520EB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400" b="9007"/>
          <a:stretch/>
        </p:blipFill>
        <p:spPr>
          <a:xfrm>
            <a:off x="1201093" y="2998584"/>
            <a:ext cx="2932660" cy="15825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2D996E3-FF91-AB31-0F1E-B3BF2C869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4"/>
          <a:stretch/>
        </p:blipFill>
        <p:spPr>
          <a:xfrm>
            <a:off x="1201093" y="4581181"/>
            <a:ext cx="3063057" cy="166431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10C469-3487-9A60-5D83-78D7CFBA4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56" y="2311014"/>
            <a:ext cx="5750159" cy="405045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D316EA1-5F4E-24A4-9D1B-4BCE7A3E0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972" y="4480056"/>
            <a:ext cx="426764" cy="34517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0582007-611C-A89D-412C-37302457B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150" y="4186419"/>
            <a:ext cx="1116873" cy="29363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A561763-3DE9-97E4-54B2-C20166538AE1}"/>
              </a:ext>
            </a:extLst>
          </p:cNvPr>
          <p:cNvSpPr txBox="1"/>
          <p:nvPr/>
        </p:nvSpPr>
        <p:spPr>
          <a:xfrm>
            <a:off x="1523930" y="3086719"/>
            <a:ext cx="9144140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🤔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data-driven approaches, the datasets used should be representative, and the probability distributions need to be valid.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1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8A53E36-8112-33D4-B023-DE3AEBC41B30}"/>
              </a:ext>
            </a:extLst>
          </p:cNvPr>
          <p:cNvGrpSpPr/>
          <p:nvPr/>
        </p:nvGrpSpPr>
        <p:grpSpPr>
          <a:xfrm>
            <a:off x="1695448" y="1316853"/>
            <a:ext cx="8801102" cy="781050"/>
            <a:chOff x="1323974" y="2492514"/>
            <a:chExt cx="8801102" cy="7810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8F6448-BE92-6E22-63C8-222F2D851AD9}"/>
                </a:ext>
              </a:extLst>
            </p:cNvPr>
            <p:cNvSpPr/>
            <p:nvPr/>
          </p:nvSpPr>
          <p:spPr>
            <a:xfrm>
              <a:off x="1323974" y="2492514"/>
              <a:ext cx="1762125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Modeling the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120ECB6-4AE1-4AC7-6970-6C752E617F7C}"/>
                </a:ext>
              </a:extLst>
            </p:cNvPr>
            <p:cNvSpPr/>
            <p:nvPr/>
          </p:nvSpPr>
          <p:spPr>
            <a:xfrm>
              <a:off x="4600574" y="2492514"/>
              <a:ext cx="2085976" cy="781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Defining Criticality Measures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119DAF-7A4D-FC1E-28F4-EF1C1192E6A9}"/>
                </a:ext>
              </a:extLst>
            </p:cNvPr>
            <p:cNvSpPr/>
            <p:nvPr/>
          </p:nvSpPr>
          <p:spPr>
            <a:xfrm>
              <a:off x="8201025" y="2492514"/>
              <a:ext cx="1924051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Obtaining Target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45E84C4C-7940-7B50-3E83-65FD95785ADB}"/>
                </a:ext>
              </a:extLst>
            </p:cNvPr>
            <p:cNvSpPr/>
            <p:nvPr/>
          </p:nvSpPr>
          <p:spPr>
            <a:xfrm>
              <a:off x="3681411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B7053E47-F1E2-FADF-9108-80C60F746A6D}"/>
                </a:ext>
              </a:extLst>
            </p:cNvPr>
            <p:cNvSpPr/>
            <p:nvPr/>
          </p:nvSpPr>
          <p:spPr>
            <a:xfrm>
              <a:off x="7281862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686909" y="2311014"/>
            <a:ext cx="540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Defining Criticality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Joint Probability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C640BDB-A14D-7D27-7414-A8FD88D9F98E}"/>
              </a:ext>
            </a:extLst>
          </p:cNvPr>
          <p:cNvGrpSpPr/>
          <p:nvPr/>
        </p:nvGrpSpPr>
        <p:grpSpPr>
          <a:xfrm>
            <a:off x="4942491" y="2322942"/>
            <a:ext cx="5421690" cy="1230119"/>
            <a:chOff x="2821451" y="3336358"/>
            <a:chExt cx="5421690" cy="1230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AAC2B4A-F062-F5C1-0938-F83180BA48ED}"/>
                    </a:ext>
                  </a:extLst>
                </p:cNvPr>
                <p:cNvSpPr txBox="1"/>
                <p:nvPr/>
              </p:nvSpPr>
              <p:spPr>
                <a:xfrm>
                  <a:off x="2821451" y="3366148"/>
                  <a:ext cx="4799409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indent="0">
                    <a:buNone/>
                  </a:pP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indent="0">
                    <a:buNone/>
                  </a:pPr>
                  <a:endPara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AAC2B4A-F062-F5C1-0938-F83180BA4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1451" y="3366148"/>
                  <a:ext cx="4799409" cy="12003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25CBB11-22D5-18B9-5CBE-15D85799D1CC}"/>
                </a:ext>
              </a:extLst>
            </p:cNvPr>
            <p:cNvSpPr txBox="1"/>
            <p:nvPr/>
          </p:nvSpPr>
          <p:spPr>
            <a:xfrm>
              <a:off x="6145407" y="3962991"/>
              <a:ext cx="2097734" cy="369332"/>
            </a:xfrm>
            <a:prstGeom prst="rect">
              <a:avLst/>
            </a:prstGeom>
            <a:ln w="28575">
              <a:solidFill>
                <a:srgbClr val="003AA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Exposure frequency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8A430BA-4C27-12EB-1208-91F2C39969F7}"/>
                </a:ext>
              </a:extLst>
            </p:cNvPr>
            <p:cNvSpPr txBox="1"/>
            <p:nvPr/>
          </p:nvSpPr>
          <p:spPr>
            <a:xfrm>
              <a:off x="3626422" y="3962991"/>
              <a:ext cx="2316582" cy="369332"/>
            </a:xfrm>
            <a:prstGeom prst="rect">
              <a:avLst/>
            </a:prstGeom>
            <a:ln w="28575">
              <a:solidFill>
                <a:srgbClr val="003AA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Maneuver challenge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A25A5D-8072-460C-E55F-097944463AE4}"/>
                </a:ext>
              </a:extLst>
            </p:cNvPr>
            <p:cNvSpPr/>
            <p:nvPr/>
          </p:nvSpPr>
          <p:spPr>
            <a:xfrm>
              <a:off x="4657725" y="3336358"/>
              <a:ext cx="1266825" cy="506776"/>
            </a:xfrm>
            <a:prstGeom prst="rect">
              <a:avLst/>
            </a:prstGeom>
            <a:noFill/>
            <a:ln w="28575">
              <a:solidFill>
                <a:srgbClr val="003AA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47A45A1-BAFD-3243-5C4F-FC167743EB77}"/>
                </a:ext>
              </a:extLst>
            </p:cNvPr>
            <p:cNvSpPr/>
            <p:nvPr/>
          </p:nvSpPr>
          <p:spPr>
            <a:xfrm>
              <a:off x="6173920" y="3336358"/>
              <a:ext cx="1046030" cy="506776"/>
            </a:xfrm>
            <a:prstGeom prst="rect">
              <a:avLst/>
            </a:prstGeom>
            <a:noFill/>
            <a:ln w="28575">
              <a:solidFill>
                <a:srgbClr val="003AA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AE84536-2B9D-8EA1-80F3-52F4FD439738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4784713" y="3843134"/>
              <a:ext cx="506425" cy="119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47BC4B8-B4A5-4D8F-C161-AC159CCFE90E}"/>
                </a:ext>
              </a:extLst>
            </p:cNvPr>
            <p:cNvCxnSpPr>
              <a:cxnSpLocks/>
              <a:stCxn id="7" idx="0"/>
              <a:endCxn id="10" idx="2"/>
            </p:cNvCxnSpPr>
            <p:nvPr/>
          </p:nvCxnSpPr>
          <p:spPr>
            <a:xfrm flipH="1" flipV="1">
              <a:off x="6696935" y="3843134"/>
              <a:ext cx="497339" cy="1198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E7BBB757-A126-9EB4-1D09-9BBD7553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01" y="3495886"/>
            <a:ext cx="8189121" cy="28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2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8916F6F-D1D9-0FC3-BAD6-32894F74B75E}"/>
              </a:ext>
            </a:extLst>
          </p:cNvPr>
          <p:cNvGrpSpPr/>
          <p:nvPr/>
        </p:nvGrpSpPr>
        <p:grpSpPr>
          <a:xfrm>
            <a:off x="1695449" y="1310889"/>
            <a:ext cx="8801102" cy="781050"/>
            <a:chOff x="1323974" y="2492514"/>
            <a:chExt cx="8801102" cy="78105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78A341C-416F-BC64-813C-9BDF7FFADF79}"/>
                </a:ext>
              </a:extLst>
            </p:cNvPr>
            <p:cNvSpPr/>
            <p:nvPr/>
          </p:nvSpPr>
          <p:spPr>
            <a:xfrm>
              <a:off x="1323974" y="2492514"/>
              <a:ext cx="1762125" cy="781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Modeling the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8427B02-283C-8DA6-2629-D6029055F224}"/>
                </a:ext>
              </a:extLst>
            </p:cNvPr>
            <p:cNvSpPr/>
            <p:nvPr/>
          </p:nvSpPr>
          <p:spPr>
            <a:xfrm>
              <a:off x="4600574" y="2492514"/>
              <a:ext cx="2085976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Defining Criticality Measures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C3F2C15-0306-5D79-5173-7D6BEF045CCD}"/>
                </a:ext>
              </a:extLst>
            </p:cNvPr>
            <p:cNvSpPr/>
            <p:nvPr/>
          </p:nvSpPr>
          <p:spPr>
            <a:xfrm>
              <a:off x="8201025" y="2492514"/>
              <a:ext cx="1924051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Obtaining Target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箭头: 右 7">
              <a:extLst>
                <a:ext uri="{FF2B5EF4-FFF2-40B4-BE49-F238E27FC236}">
                  <a16:creationId xmlns:a16="http://schemas.microsoft.com/office/drawing/2014/main" id="{E9643B53-4112-1684-96B1-13C33C686C5A}"/>
                </a:ext>
              </a:extLst>
            </p:cNvPr>
            <p:cNvSpPr/>
            <p:nvPr/>
          </p:nvSpPr>
          <p:spPr>
            <a:xfrm>
              <a:off x="3681411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7AB8602C-51BA-8A9C-3ABE-A9EC26E33169}"/>
                </a:ext>
              </a:extLst>
            </p:cNvPr>
            <p:cNvSpPr/>
            <p:nvPr/>
          </p:nvSpPr>
          <p:spPr>
            <a:xfrm>
              <a:off x="7281862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C9CE83A-790E-4802-C4E5-4EEFCCECBAF4}"/>
              </a:ext>
            </a:extLst>
          </p:cNvPr>
          <p:cNvSpPr txBox="1"/>
          <p:nvPr/>
        </p:nvSpPr>
        <p:spPr>
          <a:xfrm>
            <a:off x="686909" y="2311014"/>
            <a:ext cx="682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Modeling the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Modeling using STL technique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4F85C44-B7B7-801E-58D1-ECA3D2FAD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0"/>
          <a:stretch/>
        </p:blipFill>
        <p:spPr>
          <a:xfrm>
            <a:off x="7890351" y="4504702"/>
            <a:ext cx="3405188" cy="1538084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260910D5-B3D3-6EBA-EDCB-E536B2427969}"/>
              </a:ext>
            </a:extLst>
          </p:cNvPr>
          <p:cNvSpPr/>
          <p:nvPr/>
        </p:nvSpPr>
        <p:spPr>
          <a:xfrm>
            <a:off x="7326549" y="5102294"/>
            <a:ext cx="323850" cy="342900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61E1E2-E151-B6B8-6B06-9C7DEE3D7A03}"/>
              </a:ext>
            </a:extLst>
          </p:cNvPr>
          <p:cNvSpPr txBox="1"/>
          <p:nvPr/>
        </p:nvSpPr>
        <p:spPr>
          <a:xfrm>
            <a:off x="973928" y="4380380"/>
            <a:ext cx="61579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Rule:  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Driving a motor vehicle shall not have the following behaviors: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off the engine or slide in neutral when descending a steep slope;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Honk horns in areas or road sections where honking is prohibited.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6E3BBB-9FD3-ED3D-8A81-5404596984D7}"/>
              </a:ext>
            </a:extLst>
          </p:cNvPr>
          <p:cNvSpPr txBox="1"/>
          <p:nvPr/>
        </p:nvSpPr>
        <p:spPr>
          <a:xfrm>
            <a:off x="973929" y="3237975"/>
            <a:ext cx="61579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Safety Requirements: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tram should stop within 3 seconds when a pedestrian is on the crossing.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665CF389-B0E5-A9C3-D779-6A509CC0DBB5}"/>
              </a:ext>
            </a:extLst>
          </p:cNvPr>
          <p:cNvSpPr/>
          <p:nvPr/>
        </p:nvSpPr>
        <p:spPr>
          <a:xfrm>
            <a:off x="7326551" y="3528190"/>
            <a:ext cx="323850" cy="342900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A8EFDB0-2880-D55C-E68C-755E04C17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4" r="2713" b="-29136"/>
          <a:stretch/>
        </p:blipFill>
        <p:spPr>
          <a:xfrm>
            <a:off x="7890353" y="3603458"/>
            <a:ext cx="3405188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45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8A53E36-8112-33D4-B023-DE3AEBC41B30}"/>
              </a:ext>
            </a:extLst>
          </p:cNvPr>
          <p:cNvGrpSpPr/>
          <p:nvPr/>
        </p:nvGrpSpPr>
        <p:grpSpPr>
          <a:xfrm>
            <a:off x="1695448" y="1316853"/>
            <a:ext cx="8801102" cy="781050"/>
            <a:chOff x="1323974" y="2492514"/>
            <a:chExt cx="8801102" cy="7810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8F6448-BE92-6E22-63C8-222F2D851AD9}"/>
                </a:ext>
              </a:extLst>
            </p:cNvPr>
            <p:cNvSpPr/>
            <p:nvPr/>
          </p:nvSpPr>
          <p:spPr>
            <a:xfrm>
              <a:off x="1323974" y="2492514"/>
              <a:ext cx="1762125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Modeling the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120ECB6-4AE1-4AC7-6970-6C752E617F7C}"/>
                </a:ext>
              </a:extLst>
            </p:cNvPr>
            <p:cNvSpPr/>
            <p:nvPr/>
          </p:nvSpPr>
          <p:spPr>
            <a:xfrm>
              <a:off x="4600574" y="2492514"/>
              <a:ext cx="2085976" cy="781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Defining Criticality Measures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119DAF-7A4D-FC1E-28F4-EF1C1192E6A9}"/>
                </a:ext>
              </a:extLst>
            </p:cNvPr>
            <p:cNvSpPr/>
            <p:nvPr/>
          </p:nvSpPr>
          <p:spPr>
            <a:xfrm>
              <a:off x="8201025" y="2492514"/>
              <a:ext cx="1924051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Obtaining Target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45E84C4C-7940-7B50-3E83-65FD95785ADB}"/>
                </a:ext>
              </a:extLst>
            </p:cNvPr>
            <p:cNvSpPr/>
            <p:nvPr/>
          </p:nvSpPr>
          <p:spPr>
            <a:xfrm>
              <a:off x="3681411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B7053E47-F1E2-FADF-9108-80C60F746A6D}"/>
                </a:ext>
              </a:extLst>
            </p:cNvPr>
            <p:cNvSpPr/>
            <p:nvPr/>
          </p:nvSpPr>
          <p:spPr>
            <a:xfrm>
              <a:off x="7281862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686909" y="2311014"/>
            <a:ext cx="5409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Defining Criticality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Degree of Violation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F5484B-5197-9E66-0A40-0E2C17289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8" y="3098028"/>
            <a:ext cx="4229100" cy="3120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EF0C0E-5B0B-C9C1-7644-80F2768F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36" y="2773861"/>
            <a:ext cx="4735034" cy="34448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59EF475-67FB-137F-95BA-43C1FCFF13CC}"/>
              </a:ext>
            </a:extLst>
          </p:cNvPr>
          <p:cNvSpPr txBox="1"/>
          <p:nvPr/>
        </p:nvSpPr>
        <p:spPr>
          <a:xfrm>
            <a:off x="1523930" y="3086719"/>
            <a:ext cx="9144140" cy="1754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🤔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Adopted criticality measures should be valid. What’s more, Proper thresholds for criticality measures are applied.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7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8A53E36-8112-33D4-B023-DE3AEBC41B30}"/>
              </a:ext>
            </a:extLst>
          </p:cNvPr>
          <p:cNvGrpSpPr/>
          <p:nvPr/>
        </p:nvGrpSpPr>
        <p:grpSpPr>
          <a:xfrm>
            <a:off x="1695448" y="1316853"/>
            <a:ext cx="8801102" cy="781050"/>
            <a:chOff x="1323974" y="2492514"/>
            <a:chExt cx="8801102" cy="7810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8F6448-BE92-6E22-63C8-222F2D851AD9}"/>
                </a:ext>
              </a:extLst>
            </p:cNvPr>
            <p:cNvSpPr/>
            <p:nvPr/>
          </p:nvSpPr>
          <p:spPr>
            <a:xfrm>
              <a:off x="1323974" y="2492514"/>
              <a:ext cx="1762125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Modeling the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120ECB6-4AE1-4AC7-6970-6C752E617F7C}"/>
                </a:ext>
              </a:extLst>
            </p:cNvPr>
            <p:cNvSpPr/>
            <p:nvPr/>
          </p:nvSpPr>
          <p:spPr>
            <a:xfrm>
              <a:off x="4600574" y="2492514"/>
              <a:ext cx="2085976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Defining Criticality Measures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119DAF-7A4D-FC1E-28F4-EF1C1192E6A9}"/>
                </a:ext>
              </a:extLst>
            </p:cNvPr>
            <p:cNvSpPr/>
            <p:nvPr/>
          </p:nvSpPr>
          <p:spPr>
            <a:xfrm>
              <a:off x="8201025" y="2492514"/>
              <a:ext cx="1924051" cy="781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Obtaining Target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45E84C4C-7940-7B50-3E83-65FD95785ADB}"/>
                </a:ext>
              </a:extLst>
            </p:cNvPr>
            <p:cNvSpPr/>
            <p:nvPr/>
          </p:nvSpPr>
          <p:spPr>
            <a:xfrm>
              <a:off x="3681411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B7053E47-F1E2-FADF-9108-80C60F746A6D}"/>
                </a:ext>
              </a:extLst>
            </p:cNvPr>
            <p:cNvSpPr/>
            <p:nvPr/>
          </p:nvSpPr>
          <p:spPr>
            <a:xfrm>
              <a:off x="7281862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CD3B48-8D08-FD0D-F377-23617926FC08}"/>
              </a:ext>
            </a:extLst>
          </p:cNvPr>
          <p:cNvSpPr txBox="1"/>
          <p:nvPr/>
        </p:nvSpPr>
        <p:spPr>
          <a:xfrm>
            <a:off x="686909" y="2311014"/>
            <a:ext cx="5409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Obtaining Target Measures</a:t>
            </a: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Using Search-Based Algorithms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Evolutionary Algorithm (EA)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Differential Evolution (DE)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Particle Swarm Optimization (PSO)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……</a:t>
            </a:r>
          </a:p>
          <a:p>
            <a:pPr lvl="2"/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lvl="2"/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Repair/Auxiliary Algorithm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757DCB-62D6-DE20-D57A-DDA787869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37"/>
          <a:stretch/>
        </p:blipFill>
        <p:spPr>
          <a:xfrm>
            <a:off x="5417131" y="3355739"/>
            <a:ext cx="6500812" cy="24783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E23DCB-5B49-E4B5-3DE5-03E0C2475F79}"/>
              </a:ext>
            </a:extLst>
          </p:cNvPr>
          <p:cNvSpPr txBox="1"/>
          <p:nvPr/>
        </p:nvSpPr>
        <p:spPr>
          <a:xfrm>
            <a:off x="6344628" y="2986407"/>
            <a:ext cx="464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Samples distribution of algorithms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4A2236-7842-7FCD-8FC5-46DB5FFF27BE}"/>
              </a:ext>
            </a:extLst>
          </p:cNvPr>
          <p:cNvSpPr txBox="1"/>
          <p:nvPr/>
        </p:nvSpPr>
        <p:spPr>
          <a:xfrm>
            <a:off x="1523930" y="3086719"/>
            <a:ext cx="9144140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🤔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critical subspace needs to be explored systematically. 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5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8A53E36-8112-33D4-B023-DE3AEBC41B30}"/>
              </a:ext>
            </a:extLst>
          </p:cNvPr>
          <p:cNvGrpSpPr/>
          <p:nvPr/>
        </p:nvGrpSpPr>
        <p:grpSpPr>
          <a:xfrm>
            <a:off x="1695448" y="1316853"/>
            <a:ext cx="8801102" cy="781050"/>
            <a:chOff x="1323974" y="2492514"/>
            <a:chExt cx="8801102" cy="7810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8F6448-BE92-6E22-63C8-222F2D851AD9}"/>
                </a:ext>
              </a:extLst>
            </p:cNvPr>
            <p:cNvSpPr/>
            <p:nvPr/>
          </p:nvSpPr>
          <p:spPr>
            <a:xfrm>
              <a:off x="1323974" y="2492514"/>
              <a:ext cx="1762125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Modeling the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120ECB6-4AE1-4AC7-6970-6C752E617F7C}"/>
                </a:ext>
              </a:extLst>
            </p:cNvPr>
            <p:cNvSpPr/>
            <p:nvPr/>
          </p:nvSpPr>
          <p:spPr>
            <a:xfrm>
              <a:off x="4600574" y="2492514"/>
              <a:ext cx="2085976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Defining Criticality Measures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119DAF-7A4D-FC1E-28F4-EF1C1192E6A9}"/>
                </a:ext>
              </a:extLst>
            </p:cNvPr>
            <p:cNvSpPr/>
            <p:nvPr/>
          </p:nvSpPr>
          <p:spPr>
            <a:xfrm>
              <a:off x="8201025" y="2492514"/>
              <a:ext cx="1924051" cy="781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Obtaining Target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45E84C4C-7940-7B50-3E83-65FD95785ADB}"/>
                </a:ext>
              </a:extLst>
            </p:cNvPr>
            <p:cNvSpPr/>
            <p:nvPr/>
          </p:nvSpPr>
          <p:spPr>
            <a:xfrm>
              <a:off x="3681411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B7053E47-F1E2-FADF-9108-80C60F746A6D}"/>
                </a:ext>
              </a:extLst>
            </p:cNvPr>
            <p:cNvSpPr/>
            <p:nvPr/>
          </p:nvSpPr>
          <p:spPr>
            <a:xfrm>
              <a:off x="7281862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CD3B48-8D08-FD0D-F377-23617926FC08}"/>
              </a:ext>
            </a:extLst>
          </p:cNvPr>
          <p:cNvSpPr txBox="1"/>
          <p:nvPr/>
        </p:nvSpPr>
        <p:spPr>
          <a:xfrm>
            <a:off x="686909" y="2311014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Obtaining Target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Using GA-based Fuzzing</a:t>
            </a: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Fuzzing is the execution of the program under test using input(s) sampled from an input space that protrudes the expected input space of the program under test.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DD6850-860E-E1FA-662C-2717E5DA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37" y="4126766"/>
            <a:ext cx="8851925" cy="21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7BE7AC2-6DFF-078D-C8CB-C4D760600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24"/>
          <a:stretch/>
        </p:blipFill>
        <p:spPr>
          <a:xfrm>
            <a:off x="4590905" y="2237217"/>
            <a:ext cx="6899897" cy="212479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8A53E36-8112-33D4-B023-DE3AEBC41B30}"/>
              </a:ext>
            </a:extLst>
          </p:cNvPr>
          <p:cNvGrpSpPr/>
          <p:nvPr/>
        </p:nvGrpSpPr>
        <p:grpSpPr>
          <a:xfrm>
            <a:off x="1695448" y="1316853"/>
            <a:ext cx="8801102" cy="781050"/>
            <a:chOff x="1323974" y="2492514"/>
            <a:chExt cx="8801102" cy="78105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78F6448-BE92-6E22-63C8-222F2D851AD9}"/>
                </a:ext>
              </a:extLst>
            </p:cNvPr>
            <p:cNvSpPr/>
            <p:nvPr/>
          </p:nvSpPr>
          <p:spPr>
            <a:xfrm>
              <a:off x="1323974" y="2492514"/>
              <a:ext cx="1762125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Modeling the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120ECB6-4AE1-4AC7-6970-6C752E617F7C}"/>
                </a:ext>
              </a:extLst>
            </p:cNvPr>
            <p:cNvSpPr/>
            <p:nvPr/>
          </p:nvSpPr>
          <p:spPr>
            <a:xfrm>
              <a:off x="4600574" y="2492514"/>
              <a:ext cx="2085976" cy="78105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Defining Criticality Measures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119DAF-7A4D-FC1E-28F4-EF1C1192E6A9}"/>
                </a:ext>
              </a:extLst>
            </p:cNvPr>
            <p:cNvSpPr/>
            <p:nvPr/>
          </p:nvSpPr>
          <p:spPr>
            <a:xfrm>
              <a:off x="8201025" y="2492514"/>
              <a:ext cx="1924051" cy="781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Obtaining Target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45E84C4C-7940-7B50-3E83-65FD95785ADB}"/>
                </a:ext>
              </a:extLst>
            </p:cNvPr>
            <p:cNvSpPr/>
            <p:nvPr/>
          </p:nvSpPr>
          <p:spPr>
            <a:xfrm>
              <a:off x="3681411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B7053E47-F1E2-FADF-9108-80C60F746A6D}"/>
                </a:ext>
              </a:extLst>
            </p:cNvPr>
            <p:cNvSpPr/>
            <p:nvPr/>
          </p:nvSpPr>
          <p:spPr>
            <a:xfrm>
              <a:off x="7281862" y="2711589"/>
              <a:ext cx="323850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CD3B48-8D08-FD0D-F377-23617926FC08}"/>
              </a:ext>
            </a:extLst>
          </p:cNvPr>
          <p:cNvSpPr txBox="1"/>
          <p:nvPr/>
        </p:nvSpPr>
        <p:spPr>
          <a:xfrm>
            <a:off x="686909" y="2311014"/>
            <a:ext cx="54090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Obtaining Target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Using GA-based Fuzzing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Genetic Algorithm: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Start with population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Driven by a fitness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Recombination operations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329BD4-ED84-B118-CA91-89AD56D73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08"/>
          <a:stretch/>
        </p:blipFill>
        <p:spPr>
          <a:xfrm>
            <a:off x="3679106" y="4435806"/>
            <a:ext cx="7948460" cy="19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26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657227" y="1860067"/>
            <a:ext cx="543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Improving Testing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Confusion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0B6FEE-A8F6-C416-AB77-463C9CA3A070}"/>
                  </a:ext>
                </a:extLst>
              </p:cNvPr>
              <p:cNvSpPr txBox="1"/>
              <p:nvPr/>
            </p:nvSpPr>
            <p:spPr>
              <a:xfrm>
                <a:off x="6096000" y="1860067"/>
                <a:ext cx="5438774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000" dirty="0">
                  <a:latin typeface="Times New Roman" panose="02020603050405020304" pitchFamily="18" charset="0"/>
                  <a:ea typeface="Songti SC" panose="0201060004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Times New Roman" panose="02020603050405020304" pitchFamily="18" charset="0"/>
                    <a:ea typeface="Songti SC" panose="02010600040101010101" pitchFamily="2" charset="-122"/>
                    <a:cs typeface="Times New Roman" panose="02020603050405020304" pitchFamily="18" charset="0"/>
                  </a:rPr>
                  <a:t>STL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𝐿𝑒𝑡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𝑆𝑇𝐿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𝑓𝑜𝑟𝑚𝑢𝑙𝑎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𝑡𝑟𝑎𝑐𝑒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𝑇h𝑒𝑛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altLang="zh-CN" sz="16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1600" b="0" dirty="0">
                  <a:latin typeface="Times New Roman" panose="02020603050405020304" pitchFamily="18" charset="0"/>
                  <a:ea typeface="Songti SC" panose="0201060004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600" b="0" dirty="0">
                  <a:latin typeface="Times New Roman" panose="02020603050405020304" pitchFamily="18" charset="0"/>
                  <a:ea typeface="Songti SC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Songti SC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𝑠𝑒𝑡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𝑓𝑜𝑟𝑚𝑢𝑙𝑎𝑠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𝑠𝑎𝑡𝑖𝑠𝑓𝑦𝑖𝑛𝑔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𝑓𝑜𝑙𝑙𝑜𝑤𝑖𝑛𝑔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𝑐𝑜𝑛𝑑𝑖𝑡𝑖𝑜𝑛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altLang="zh-CN" sz="1600" b="0" dirty="0">
                  <a:latin typeface="Times New Roman" panose="02020603050405020304" pitchFamily="18" charset="0"/>
                  <a:ea typeface="Songti SC" panose="0201060004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600" b="0" dirty="0">
                  <a:latin typeface="Times New Roman" panose="02020603050405020304" pitchFamily="18" charset="0"/>
                  <a:ea typeface="Songti SC" panose="0201060004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sz="1600" dirty="0">
                  <a:latin typeface="Times New Roman" panose="02020603050405020304" pitchFamily="18" charset="0"/>
                  <a:ea typeface="Songti SC" panose="0201060004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Songti SC" panose="0201060004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𝑐𝑜𝑚𝑝𝑢𝑡𝑒𝑑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𝑎𝑠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𝑓𝑜𝑙𝑙𝑜𝑤𝑠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Songti SC" panose="02010600040101010101" pitchFamily="2" charset="-122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altLang="zh-CN" sz="1600" b="0" dirty="0">
                  <a:latin typeface="Times New Roman" panose="02020603050405020304" pitchFamily="18" charset="0"/>
                  <a:ea typeface="Songti SC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0B6FEE-A8F6-C416-AB77-463C9CA3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60067"/>
                <a:ext cx="5438774" cy="2431435"/>
              </a:xfrm>
              <a:prstGeom prst="rect">
                <a:avLst/>
              </a:prstGeom>
              <a:blipFill>
                <a:blip r:embed="rId2"/>
                <a:stretch>
                  <a:fillRect l="-1009" r="-6839" b="-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DEAE110-6FF2-FCDB-CADE-21900D18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7" y="2813270"/>
            <a:ext cx="4930591" cy="2880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73D369-F357-D3AE-3350-2607CFF83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63" y="2813270"/>
            <a:ext cx="3062288" cy="4236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E68DED-3727-BDAE-EC10-B8A28A629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088" y="3505062"/>
            <a:ext cx="3271837" cy="468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5975F8-EEBA-0719-7C26-CE70735C7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281" y="4291502"/>
            <a:ext cx="1693069" cy="3505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951EB2-1260-EE82-7708-4D1F39455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281" y="4642087"/>
            <a:ext cx="1693069" cy="3505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ED72378-2DDD-6F72-55BE-B037D8CEFF2D}"/>
              </a:ext>
            </a:extLst>
          </p:cNvPr>
          <p:cNvSpPr/>
          <p:nvPr/>
        </p:nvSpPr>
        <p:spPr>
          <a:xfrm>
            <a:off x="7966257" y="4291503"/>
            <a:ext cx="1692093" cy="70117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9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Oracle Generation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657227" y="1440967"/>
            <a:ext cx="54387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Statistical Measurements as Test Oracles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Criticality Measures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Drivable Area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Velocity, Acceleration, or Jerk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Joint Probability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Degree of Violation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503EBE-449C-8B40-01C0-63067A1BDD53}"/>
              </a:ext>
            </a:extLst>
          </p:cNvPr>
          <p:cNvSpPr txBox="1"/>
          <p:nvPr/>
        </p:nvSpPr>
        <p:spPr>
          <a:xfrm>
            <a:off x="6096000" y="1440967"/>
            <a:ext cx="54387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Metamorphic Relations as Test Oracles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 relationship between the input and the output holding among multiple executions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Check the functionality of the software under test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89A96A-C1A3-580C-37E2-F635BA86A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13" y="3281733"/>
            <a:ext cx="7034560" cy="28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1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EAACB0B-CE85-B49D-41B7-B66DEA507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311" y="2869735"/>
            <a:ext cx="5893808" cy="368363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Trends &amp; Opportunities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657228" y="1440967"/>
            <a:ext cx="3333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Publication year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5190B-65C9-C416-E7AC-CDFE6601DF66}"/>
              </a:ext>
            </a:extLst>
          </p:cNvPr>
          <p:cNvSpPr txBox="1"/>
          <p:nvPr/>
        </p:nvSpPr>
        <p:spPr>
          <a:xfrm>
            <a:off x="657226" y="4657553"/>
            <a:ext cx="5438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Opportunities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Test Oracle for Scenario-Based AV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Test Adequacy for Scenario-Based AV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Fault Localization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AA0CDE-8465-5558-7FFF-EE68CB5DB421}"/>
              </a:ext>
            </a:extLst>
          </p:cNvPr>
          <p:cNvSpPr txBox="1"/>
          <p:nvPr/>
        </p:nvSpPr>
        <p:spPr>
          <a:xfrm>
            <a:off x="4429126" y="1777119"/>
            <a:ext cx="3333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Venue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0B6B6B-3657-A7EE-B150-A8B1E12A62DC}"/>
              </a:ext>
            </a:extLst>
          </p:cNvPr>
          <p:cNvSpPr txBox="1"/>
          <p:nvPr/>
        </p:nvSpPr>
        <p:spPr>
          <a:xfrm>
            <a:off x="8201024" y="1777119"/>
            <a:ext cx="3333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High-frequency vocabulary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F5373C-A6DB-4C6E-6A3E-0DFACA8F49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4" y="1927001"/>
            <a:ext cx="3338848" cy="22258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124BA57-7065-40EE-142A-CCD07CF356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423" y="1927001"/>
            <a:ext cx="3771376" cy="251425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2EB62EA-BBCA-0122-C4B4-687905F0FB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9" y="2143302"/>
            <a:ext cx="3333748" cy="222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5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Autonomous Driving System (ADS)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657226" y="1440967"/>
            <a:ext cx="108181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ADS is a decisive factor in determining the AV’s intelligent driving functionality. </a:t>
            </a: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Logic-based code + ML-based model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144495-BF3A-F6B7-0C9B-6F60B62B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73" y="1910140"/>
            <a:ext cx="8553253" cy="377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35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Open-Source ADSs and Related Tools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1352552" y="1593367"/>
            <a:ext cx="42671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Open-Source ADSs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Apollo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Autoware</a:t>
            </a: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503EBE-449C-8B40-01C0-63067A1BDD53}"/>
              </a:ext>
            </a:extLst>
          </p:cNvPr>
          <p:cNvSpPr txBox="1"/>
          <p:nvPr/>
        </p:nvSpPr>
        <p:spPr>
          <a:xfrm>
            <a:off x="6096000" y="1593367"/>
            <a:ext cx="54387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Simulators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LGSVL (out of maintenance)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CARLA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1213BE-5CC7-C28C-7E70-9AD9CDF4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943" y="2358480"/>
            <a:ext cx="3150607" cy="1613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099C42-720E-B17E-A7D4-20E35DF6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943" y="4484264"/>
            <a:ext cx="3150607" cy="16131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C62A6C-D6BD-6107-B011-DB9D32D6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537" y="4350233"/>
            <a:ext cx="2657475" cy="1219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EB71D0-C203-C2E4-2312-F528AF82C8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24"/>
          <a:stretch/>
        </p:blipFill>
        <p:spPr>
          <a:xfrm>
            <a:off x="2014537" y="2363583"/>
            <a:ext cx="1981200" cy="9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4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530570-854B-5ED8-85CD-2D9356F2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341" y="2428710"/>
            <a:ext cx="6827784" cy="4267365"/>
          </a:xfrm>
          <a:prstGeom prst="rect">
            <a:avLst/>
          </a:prstGeom>
        </p:spPr>
      </p:pic>
      <p:sp>
        <p:nvSpPr>
          <p:cNvPr id="3" name="标题 3">
            <a:extLst>
              <a:ext uri="{FF2B5EF4-FFF2-40B4-BE49-F238E27FC236}">
                <a16:creationId xmlns:a16="http://schemas.microsoft.com/office/drawing/2014/main" id="{11961F5F-825F-5E5C-0B95-359E1CA2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8420"/>
            <a:ext cx="10515600" cy="3401159"/>
          </a:xfrm>
        </p:spPr>
        <p:txBody>
          <a:bodyPr>
            <a:normAutofit/>
          </a:bodyPr>
          <a:lstStyle/>
          <a:p>
            <a:pPr algn="ctr"/>
            <a:r>
              <a:rPr lang="en-US" altLang="zh-CN" sz="6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Listening!</a:t>
            </a:r>
            <a:endParaRPr lang="zh-CN" altLang="en-US" sz="13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35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Autonomy of AV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BD695-86AB-191C-BAAA-52EE12EE76B0}"/>
              </a:ext>
            </a:extLst>
          </p:cNvPr>
          <p:cNvSpPr txBox="1"/>
          <p:nvPr/>
        </p:nvSpPr>
        <p:spPr>
          <a:xfrm>
            <a:off x="7926665" y="4424440"/>
            <a:ext cx="3865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The victim AD vehicle makes stop decision due to the off-the-lane static objects.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878134-6F9D-EC83-E959-DAA378C9E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19" y="2905422"/>
            <a:ext cx="3095954" cy="18575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B615CF9-E142-865B-5B92-D4CAB4218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96" r="5673"/>
          <a:stretch/>
        </p:blipFill>
        <p:spPr>
          <a:xfrm>
            <a:off x="4464810" y="2905422"/>
            <a:ext cx="3093896" cy="18575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D4E846-B030-46A7-22CA-0AA37B29A4E8}"/>
              </a:ext>
            </a:extLst>
          </p:cNvPr>
          <p:cNvSpPr txBox="1"/>
          <p:nvPr/>
        </p:nvSpPr>
        <p:spPr>
          <a:xfrm>
            <a:off x="843205" y="4761611"/>
            <a:ext cx="2808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Uber self-driving car fatally struck a pedestrian in 2018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595A49-36F5-ADFD-AC36-C6F20B51BB4F}"/>
              </a:ext>
            </a:extLst>
          </p:cNvPr>
          <p:cNvSpPr txBox="1"/>
          <p:nvPr/>
        </p:nvSpPr>
        <p:spPr>
          <a:xfrm>
            <a:off x="4326917" y="4762995"/>
            <a:ext cx="3369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Tesla car in autonomous mode struck a static truck in 2020</a:t>
            </a:r>
          </a:p>
        </p:txBody>
      </p:sp>
      <p:pic>
        <p:nvPicPr>
          <p:cNvPr id="12" name="QQ录屏20221204154443_Trim">
            <a:hlinkClick r:id="" action="ppaction://media"/>
            <a:extLst>
              <a:ext uri="{FF2B5EF4-FFF2-40B4-BE49-F238E27FC236}">
                <a16:creationId xmlns:a16="http://schemas.microsoft.com/office/drawing/2014/main" id="{82E66D57-F442-21EE-4CFE-D91BA4DF2C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4616" y="1670624"/>
            <a:ext cx="3369682" cy="274453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6E57AD8-C7C3-3815-5CFE-04D49FF84FCD}"/>
              </a:ext>
            </a:extLst>
          </p:cNvPr>
          <p:cNvSpPr txBox="1"/>
          <p:nvPr/>
        </p:nvSpPr>
        <p:spPr>
          <a:xfrm>
            <a:off x="666752" y="1670624"/>
            <a:ext cx="6891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AV is highly safety-critical as any slight mistakes made inside it can directly lead to undesirable or fatal outcomes, such as collisions, or permanent stops.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0108B4-6732-CC09-1C23-6FDC79F3548A}"/>
              </a:ext>
            </a:extLst>
          </p:cNvPr>
          <p:cNvSpPr txBox="1"/>
          <p:nvPr/>
        </p:nvSpPr>
        <p:spPr>
          <a:xfrm>
            <a:off x="666752" y="5563464"/>
            <a:ext cx="10877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Extensive testing is required to ensure AV’s functionality in an unforeseeable number of situations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2656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BA9D61-A344-D98D-CD6D-5FE5151F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F1429C-A2B5-9379-D0D9-953ADD60AC46}"/>
              </a:ext>
            </a:extLst>
          </p:cNvPr>
          <p:cNvSpPr txBox="1"/>
          <p:nvPr/>
        </p:nvSpPr>
        <p:spPr>
          <a:xfrm>
            <a:off x="1345926" y="864052"/>
            <a:ext cx="95001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train came out of the long tunnel into the snow country. The earth lay white under the night sky. The train pulled up at a signal stop.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—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Yasunari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Kawabata,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Snow Country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31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DL-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2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ased Testing-DL </a:t>
            </a:r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AV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D272E4-1C7D-44C9-9A4C-5F177F0C73D5}"/>
              </a:ext>
            </a:extLst>
          </p:cNvPr>
          <p:cNvSpPr txBox="1"/>
          <p:nvPr/>
        </p:nvSpPr>
        <p:spPr>
          <a:xfrm>
            <a:off x="686909" y="1425091"/>
            <a:ext cx="9687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Perception module </a:t>
            </a: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is the key component of an AV system, which is highly relies on </a:t>
            </a:r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Deep Neural Networks(DNN)</a:t>
            </a: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4ABBB6-3979-43BF-A836-D1DB0260C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9" y="2909520"/>
            <a:ext cx="4439270" cy="27435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B27D27A-28FB-4D39-A622-C3D4DA58E0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31" y="2909520"/>
            <a:ext cx="3456113" cy="273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DL-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ased Testing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D272E4-1C7D-44C9-9A4C-5F177F0C73D5}"/>
              </a:ext>
            </a:extLst>
          </p:cNvPr>
          <p:cNvSpPr txBox="1"/>
          <p:nvPr/>
        </p:nvSpPr>
        <p:spPr>
          <a:xfrm>
            <a:off x="686908" y="1425091"/>
            <a:ext cx="108181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Challenges for testing DL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Low test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Need manual labeling/checking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9429D2-EF5A-4F0B-832D-4A4E11F028C2}"/>
              </a:ext>
            </a:extLst>
          </p:cNvPr>
          <p:cNvSpPr txBox="1"/>
          <p:nvPr/>
        </p:nvSpPr>
        <p:spPr>
          <a:xfrm>
            <a:off x="6929664" y="1425090"/>
            <a:ext cx="3969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Criteria of Testing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Neuron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Differential behaviors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FF7299-FC06-473A-8249-AC56BC57D4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8" y="3136213"/>
            <a:ext cx="4394550" cy="25732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52C23C-93E3-4717-BDC8-821E2409A5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486" y="3136213"/>
            <a:ext cx="3619676" cy="25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86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DL-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ased Testing-</a:t>
            </a:r>
            <a:r>
              <a:rPr lang="en-US" altLang="zh-CN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Neuron coverage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D272E4-1C7D-44C9-9A4C-5F177F0C73D5}"/>
              </a:ext>
            </a:extLst>
          </p:cNvPr>
          <p:cNvSpPr txBox="1"/>
          <p:nvPr/>
        </p:nvSpPr>
        <p:spPr>
          <a:xfrm>
            <a:off x="686909" y="1425091"/>
            <a:ext cx="55840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What’s neuron coverage?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It is defined as the ratio of the number of unique activated neurons for all test inputs and the total number of neurons in the DNN.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A neuron is considered activated if its output is higher than a threshold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How to improve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Multi-granularity.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Splitting it into two parts, neuron-level coverage, and layer-level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…</a:t>
            </a:r>
          </a:p>
          <a:p>
            <a:endParaRPr lang="en-US" altLang="zh-CN" sz="2000" b="1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0BF101-4182-4B25-8A62-5DEFEB34A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76" y="1738757"/>
            <a:ext cx="2967044" cy="338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DADE1-08D9-9B2F-6811-58EA512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DL-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Testing-Differential Behaviors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D272E4-1C7D-44C9-9A4C-5F177F0C73D5}"/>
              </a:ext>
            </a:extLst>
          </p:cNvPr>
          <p:cNvSpPr txBox="1"/>
          <p:nvPr/>
        </p:nvSpPr>
        <p:spPr>
          <a:xfrm>
            <a:off x="686908" y="1425091"/>
            <a:ext cx="97553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What’s differential behaviors?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DL models with the same function should have the same output for the same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Songti SC" panose="02010600040101010101" pitchFamily="2" charset="-122"/>
                <a:cs typeface="Times New Roman" panose="02020603050405020304" pitchFamily="18" charset="0"/>
              </a:rPr>
              <a:t>Maximizing behavioral differences contributes to the generation of input images that are more representative of extreme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ea typeface="Song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832E1A-0E5A-4623-9ABB-486699B0A7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14" y="3525790"/>
            <a:ext cx="5849771" cy="22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2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1130</Words>
  <Application>Microsoft Office PowerPoint</Application>
  <PresentationFormat>宽屏</PresentationFormat>
  <Paragraphs>221</Paragraphs>
  <Slides>31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微软雅黑</vt:lpstr>
      <vt:lpstr>Arial</vt:lpstr>
      <vt:lpstr>Cambria Math</vt:lpstr>
      <vt:lpstr>Times New Roman</vt:lpstr>
      <vt:lpstr>Office 主题​​</vt:lpstr>
      <vt:lpstr>CS253 – Survey Project   Scenario-Based Virtual Testing for Autonomous Vehicles: Methods and Considerations</vt:lpstr>
      <vt:lpstr>PowerPoint 演示文稿</vt:lpstr>
      <vt:lpstr>Autonomous Driving System (ADS) </vt:lpstr>
      <vt:lpstr>Low-Level Autonomy of AV</vt:lpstr>
      <vt:lpstr>PowerPoint 演示文稿</vt:lpstr>
      <vt:lpstr>DL-Based Testing-DL in AV</vt:lpstr>
      <vt:lpstr>DL-Based Testing</vt:lpstr>
      <vt:lpstr>DL-Based Testing-Neuron coverage</vt:lpstr>
      <vt:lpstr>DL-Based Testing-Differential Behaviors</vt:lpstr>
      <vt:lpstr>DL-Based Testing-Image Transformation</vt:lpstr>
      <vt:lpstr>DL-Based Testing-Image Transformation</vt:lpstr>
      <vt:lpstr>DL-Based Testing-Image Generation</vt:lpstr>
      <vt:lpstr>Generating Meaningful Scenarios</vt:lpstr>
      <vt:lpstr>Scenarios for Scenario-Based Testing</vt:lpstr>
      <vt:lpstr>Scenarios for Scenario-Based Testing</vt:lpstr>
      <vt:lpstr>Scenarios for Scenario-Based Testing</vt:lpstr>
      <vt:lpstr>How to Test: Workflow</vt:lpstr>
      <vt:lpstr>Test Case Generation</vt:lpstr>
      <vt:lpstr>Test Case Generation</vt:lpstr>
      <vt:lpstr>Test Case Generation</vt:lpstr>
      <vt:lpstr>Test Case Generation</vt:lpstr>
      <vt:lpstr>Test Case Generation</vt:lpstr>
      <vt:lpstr>Test Case Generation</vt:lpstr>
      <vt:lpstr>Test Case Generation</vt:lpstr>
      <vt:lpstr>Test Case Generation</vt:lpstr>
      <vt:lpstr>Test Case Generation</vt:lpstr>
      <vt:lpstr>Test Case Generation</vt:lpstr>
      <vt:lpstr>Test Oracle Generation</vt:lpstr>
      <vt:lpstr>Trends &amp; Opportunities</vt:lpstr>
      <vt:lpstr>Open-Source ADSs and Related Tools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Sun HJ</cp:lastModifiedBy>
  <cp:revision>181</cp:revision>
  <dcterms:created xsi:type="dcterms:W3CDTF">2019-02-23T16:09:00Z</dcterms:created>
  <dcterms:modified xsi:type="dcterms:W3CDTF">2022-12-09T14:12:42Z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80B76266CAF048D0B180BD7250798C20</vt:lpwstr>
  </property>
</Properties>
</file>